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sldIdLst>
    <p:sldId id="287" r:id="rId4"/>
    <p:sldId id="256" r:id="rId5"/>
    <p:sldId id="259" r:id="rId6"/>
    <p:sldId id="260" r:id="rId7"/>
    <p:sldId id="261" r:id="rId8"/>
    <p:sldId id="262" r:id="rId9"/>
    <p:sldId id="263" r:id="rId10"/>
    <p:sldId id="257"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8" r:id="rId32"/>
    <p:sldId id="289" r:id="rId33"/>
    <p:sldId id="284" r:id="rId34"/>
    <p:sldId id="285" r:id="rId35"/>
    <p:sldId id="286" r:id="rId36"/>
    <p:sldId id="290" r:id="rId37"/>
    <p:sldId id="291" r:id="rId38"/>
    <p:sldId id="292" r:id="rId39"/>
    <p:sldId id="293" r:id="rId40"/>
    <p:sldId id="294" r:id="rId41"/>
    <p:sldId id="299" r:id="rId42"/>
    <p:sldId id="300" r:id="rId43"/>
    <p:sldId id="258" r:id="rId44"/>
    <p:sldId id="301" r:id="rId45"/>
    <p:sldId id="302" r:id="rId46"/>
    <p:sldId id="303" r:id="rId47"/>
    <p:sldId id="304" r:id="rId48"/>
    <p:sldId id="305" r:id="rId49"/>
    <p:sldId id="306" r:id="rId50"/>
    <p:sldId id="307" r:id="rId51"/>
    <p:sldId id="308" r:id="rId52"/>
    <p:sldId id="309" r:id="rId53"/>
    <p:sldId id="310" r:id="rId54"/>
    <p:sldId id="295"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770"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2F7AD-A927-4A13-BC62-921E7A562B31}" type="datetimeFigureOut">
              <a:rPr lang="en-MY" smtClean="0"/>
              <a:t>22/6/2017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2EBCE-B7C3-45EF-824A-7FE1EE7C6C66}" type="slidenum">
              <a:rPr lang="en-MY" smtClean="0"/>
              <a:t>‹#›</a:t>
            </a:fld>
            <a:endParaRPr lang="en-MY"/>
          </a:p>
        </p:txBody>
      </p:sp>
    </p:spTree>
    <p:extLst>
      <p:ext uri="{BB962C8B-B14F-4D97-AF65-F5344CB8AC3E}">
        <p14:creationId xmlns:p14="http://schemas.microsoft.com/office/powerpoint/2010/main" val="295857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3A2EBCE-B7C3-45EF-824A-7FE1EE7C6C66}" type="slidenum">
              <a:rPr lang="en-MY" smtClean="0"/>
              <a:t>2</a:t>
            </a:fld>
            <a:endParaRPr lang="en-MY"/>
          </a:p>
        </p:txBody>
      </p:sp>
    </p:spTree>
    <p:extLst>
      <p:ext uri="{BB962C8B-B14F-4D97-AF65-F5344CB8AC3E}">
        <p14:creationId xmlns:p14="http://schemas.microsoft.com/office/powerpoint/2010/main" val="143159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4B7D3-A93C-42D8-865C-9F0A2A317017}" type="datetimeFigureOut">
              <a:rPr lang="en-US" smtClean="0"/>
              <a:pPr/>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4B7D3-A93C-42D8-865C-9F0A2A317017}" type="datetimeFigureOut">
              <a:rPr lang="en-US" smtClean="0"/>
              <a:pPr/>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4B7D3-A93C-42D8-865C-9F0A2A317017}" type="datetimeFigureOut">
              <a:rPr lang="en-US" smtClean="0"/>
              <a:pPr/>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1923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2886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5333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7913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51024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3673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3561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689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4B7D3-A93C-42D8-865C-9F0A2A317017}" type="datetimeFigureOut">
              <a:rPr lang="en-US" smtClean="0"/>
              <a:pPr/>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00803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83348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98131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64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02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119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6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402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0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92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4B7D3-A93C-42D8-865C-9F0A2A317017}" type="datetimeFigureOut">
              <a:rPr lang="en-US" smtClean="0"/>
              <a:pPr/>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5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44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271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6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4B7D3-A93C-42D8-865C-9F0A2A317017}" type="datetimeFigureOut">
              <a:rPr lang="en-US" smtClean="0"/>
              <a:pPr/>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4B7D3-A93C-42D8-865C-9F0A2A317017}" type="datetimeFigureOut">
              <a:rPr lang="en-US" smtClean="0"/>
              <a:pPr/>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4B7D3-A93C-42D8-865C-9F0A2A317017}" type="datetimeFigureOut">
              <a:rPr lang="en-US" smtClean="0"/>
              <a:pPr/>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4B7D3-A93C-42D8-865C-9F0A2A317017}" type="datetimeFigureOut">
              <a:rPr lang="en-US" smtClean="0"/>
              <a:pPr/>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4B7D3-A93C-42D8-865C-9F0A2A317017}" type="datetimeFigureOut">
              <a:rPr lang="en-US" smtClean="0"/>
              <a:pPr/>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4B7D3-A93C-42D8-865C-9F0A2A317017}" type="datetimeFigureOut">
              <a:rPr lang="en-US" smtClean="0"/>
              <a:pPr/>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39EDE-4425-4B9E-8522-BADF3504DF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4B7D3-A93C-42D8-865C-9F0A2A317017}" type="datetimeFigureOut">
              <a:rPr lang="en-US" smtClean="0"/>
              <a:pPr/>
              <a:t>6/22/2017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39EDE-4425-4B9E-8522-BADF3504DF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196B-95E8-495D-A855-B6DF758DBCF3}" type="datetimeFigureOut">
              <a:rPr lang="ms-MY" smtClean="0">
                <a:solidFill>
                  <a:prstClr val="black">
                    <a:tint val="75000"/>
                  </a:prstClr>
                </a:solidFill>
              </a:rPr>
              <a:pPr/>
              <a:t>22/06/2017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97491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CF0B7-FC55-4C71-8A6D-817BB38335A7}" type="datetimeFigureOut">
              <a:rPr lang="en-US" smtClean="0">
                <a:solidFill>
                  <a:prstClr val="black">
                    <a:tint val="75000"/>
                  </a:prstClr>
                </a:solidFill>
              </a:rPr>
              <a:pPr/>
              <a:t>6/22/2017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D81C9-7E5E-4BD4-AF8B-EBEECC1EEE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077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2"/>
          <p:cNvPicPr>
            <a:picLocks noChangeAspect="1" noChangeArrowheads="1"/>
          </p:cNvPicPr>
          <p:nvPr/>
        </p:nvPicPr>
        <p:blipFill>
          <a:blip r:embed="rId2" cstate="print"/>
          <a:srcRect/>
          <a:stretch>
            <a:fillRect/>
          </a:stretch>
        </p:blipFill>
        <p:spPr bwMode="auto">
          <a:xfrm>
            <a:off x="-57472" y="0"/>
            <a:ext cx="9201472" cy="68580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473" y="71751"/>
            <a:ext cx="2825963" cy="720080"/>
          </a:xfrm>
          <a:prstGeom prst="rect">
            <a:avLst/>
          </a:prstGeom>
          <a:noFill/>
          <a:ln w="9525">
            <a:noFill/>
            <a:miter lim="800000"/>
            <a:headEnd/>
            <a:tailEnd/>
          </a:ln>
        </p:spPr>
      </p:pic>
      <p:sp>
        <p:nvSpPr>
          <p:cNvPr id="6" name="Rectangle 5"/>
          <p:cNvSpPr/>
          <p:nvPr/>
        </p:nvSpPr>
        <p:spPr>
          <a:xfrm>
            <a:off x="-304801" y="797511"/>
            <a:ext cx="8971435" cy="5262979"/>
          </a:xfrm>
          <a:prstGeom prst="rect">
            <a:avLst/>
          </a:prstGeom>
        </p:spPr>
        <p:txBody>
          <a:bodyPr wrap="square">
            <a:spAutoFit/>
          </a:bodyPr>
          <a:lstStyle/>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a:t>
            </a:r>
            <a:b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b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a:t>
            </a:r>
            <a:b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b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كَبِيْرًا،</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p>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وَالْحَمْدُ ِللهِ كَثِيْرًا،</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وَسُبْحَانَ اللهِ بُكْرَةً وَأَصِيْلاً،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 اللهُ وَحْدَهُ، صَدَقَ وَعْدَهُ، وَنَصَرَ عَبْدَهُ،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وَأَعَزَّ جُنْدَهُ، وَهَزَمَ اْلأَحْزَابَ وَحْدَهُ ،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لآ إِلَهَ ِإلاَّ اللهُ وَاللهُ أَكْبَرُ،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9765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245530"/>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Mensyukuri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dikurniakan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58503" y="1272650"/>
            <a:ext cx="7873661" cy="998111"/>
          </a:xfrm>
          <a:prstGeom prst="roundRect">
            <a:avLst>
              <a:gd name="adj" fmla="val 6164"/>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i-FI" sz="2400" b="1"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Kejayaan menyempurnakan ibadah sepanjang Ramadhan </a:t>
            </a:r>
            <a:endParaRPr lang="ms-MY" sz="2400" b="1"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58503" y="2437255"/>
            <a:ext cx="7873661" cy="1243537"/>
          </a:xfrm>
          <a:prstGeom prst="roundRect">
            <a:avLst>
              <a:gd name="adj" fmla="val 6164"/>
            </a:avLst>
          </a:prstGeom>
          <a:ln w="38100">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r>
              <a:rPr lang="ar-SA"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Bersama</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beriktikaf</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di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rumah</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sambil</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bertakbir</a:t>
            </a:r>
            <a:r>
              <a:rPr lang="en-US" sz="2400"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bertahmid</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memuji</a:t>
            </a:r>
            <a:r>
              <a:rPr lang="en-US" sz="2400" dirty="0"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I</a:t>
            </a:r>
            <a:r>
              <a:rPr lang="en-US" sz="2400" dirty="0" err="1" smtClean="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rPr>
              <a:t>lahi</a:t>
            </a:r>
            <a:endParaRPr lang="ms-MY" sz="2400" dirty="0">
              <a:ln>
                <a:solidFill>
                  <a:schemeClr val="tx1"/>
                </a:solidFill>
              </a:ln>
              <a:solidFill>
                <a:schemeClr val="bg1"/>
              </a:solidFill>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623743" y="3823962"/>
            <a:ext cx="7910657" cy="1205238"/>
          </a:xfrm>
          <a:prstGeom prst="roundRect">
            <a:avLst>
              <a:gd name="adj" fmla="val 6164"/>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400" b="1" dirty="0" smtClean="0">
                <a:ln>
                  <a:solidFill>
                    <a:schemeClr val="tx1"/>
                  </a:solidFill>
                </a:ln>
                <a:effectLst>
                  <a:glow rad="63500">
                    <a:schemeClr val="tx1">
                      <a:alpha val="40000"/>
                    </a:schemeClr>
                  </a:glow>
                  <a:outerShdw blurRad="38100" dist="38100" dir="2700000" algn="tl">
                    <a:srgbClr val="000000">
                      <a:alpha val="43137"/>
                    </a:srgbClr>
                  </a:outerShdw>
                </a:effectLst>
                <a:latin typeface="Arial Black" pitchFamily="34" charset="0"/>
              </a:rPr>
              <a:t>Semoga segala amalan soleh sepanjang Ramadhan diterimaNya.</a:t>
            </a:r>
            <a:endParaRPr lang="en-MY" sz="2400" b="1" dirty="0">
              <a:ln>
                <a:solidFill>
                  <a:schemeClr val="tx1"/>
                </a:solidFill>
              </a:ln>
              <a:effectLst>
                <a:glow rad="63500">
                  <a:schemeClr val="tx1">
                    <a:alpha val="4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304800" y="4953000"/>
            <a:ext cx="1752600" cy="664187"/>
          </a:xfrm>
          <a:prstGeom prst="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n>
                <a:solidFill>
                  <a:schemeClr val="tx1"/>
                </a:solidFill>
              </a:ln>
              <a:solidFill>
                <a:schemeClr val="bg1"/>
              </a:solidFill>
              <a:effectLst>
                <a:glow rad="101600">
                  <a:schemeClr val="tx1">
                    <a:alpha val="60000"/>
                  </a:schemeClr>
                </a:glow>
              </a:effectLst>
              <a:latin typeface="Arial Black" pitchFamily="34" charset="0"/>
            </a:endParaRPr>
          </a:p>
          <a:p>
            <a:pPr algn="ctr"/>
            <a:endParaRPr lang="ms-MY" sz="1600" dirty="0"/>
          </a:p>
        </p:txBody>
      </p:sp>
      <p:sp>
        <p:nvSpPr>
          <p:cNvPr id="8" name="Rounded Rectangle 7"/>
          <p:cNvSpPr/>
          <p:nvPr/>
        </p:nvSpPr>
        <p:spPr>
          <a:xfrm>
            <a:off x="220684" y="5940216"/>
            <a:ext cx="8675914" cy="807483"/>
          </a:xfrm>
          <a:prstGeom prst="roundRect">
            <a:avLst>
              <a:gd name="adj" fmla="val 6164"/>
            </a:avLst>
          </a:prstGeom>
          <a:solidFill>
            <a:schemeClr val="accent2">
              <a:lumMod val="60000"/>
              <a:lumOff val="40000"/>
            </a:schemeClr>
          </a:solidFill>
          <a:ln>
            <a:solidFill>
              <a:schemeClr val="tx1"/>
            </a:solidFill>
          </a:ln>
          <a:effectLst>
            <a:glow rad="139700">
              <a:schemeClr val="accent3">
                <a:satMod val="175000"/>
                <a:alpha val="40000"/>
              </a:schemeClr>
            </a:glow>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a:r>
              <a:rPr lang="en-MY" sz="2400" b="1" i="1" dirty="0">
                <a:effectLst>
                  <a:glow rad="101600">
                    <a:schemeClr val="tx1">
                      <a:alpha val="60000"/>
                    </a:schemeClr>
                  </a:glow>
                  <a:outerShdw blurRad="38100" dist="38100" dir="2700000" algn="tl">
                    <a:srgbClr val="000000">
                      <a:alpha val="43137"/>
                    </a:srgbClr>
                  </a:outerShdw>
                </a:effectLst>
              </a:rPr>
              <a:t>“</a:t>
            </a:r>
            <a:r>
              <a:rPr lang="en-MY" sz="2400" b="1" i="1" dirty="0" err="1">
                <a:effectLst>
                  <a:glow rad="101600">
                    <a:schemeClr val="tx1">
                      <a:alpha val="60000"/>
                    </a:schemeClr>
                  </a:glow>
                  <a:outerShdw blurRad="38100" dist="38100" dir="2700000" algn="tl">
                    <a:srgbClr val="000000">
                      <a:alpha val="43137"/>
                    </a:srgbClr>
                  </a:outerShdw>
                </a:effectLst>
              </a:rPr>
              <a:t>Segala</a:t>
            </a:r>
            <a:r>
              <a:rPr lang="en-MY" sz="2400" b="1" i="1" dirty="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puji</a:t>
            </a:r>
            <a:r>
              <a:rPr lang="en-MY" sz="2400" b="1" i="1" dirty="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bagi</a:t>
            </a:r>
            <a:r>
              <a:rPr lang="en-MY" sz="2400" b="1" i="1" dirty="0">
                <a:effectLst>
                  <a:glow rad="101600">
                    <a:schemeClr val="tx1">
                      <a:alpha val="60000"/>
                    </a:schemeClr>
                  </a:glow>
                  <a:outerShdw blurRad="38100" dist="38100" dir="2700000" algn="tl">
                    <a:srgbClr val="000000">
                      <a:alpha val="43137"/>
                    </a:srgbClr>
                  </a:outerShdw>
                </a:effectLst>
              </a:rPr>
              <a:t> Allah, yang </a:t>
            </a:r>
            <a:r>
              <a:rPr lang="en-MY" sz="2400" b="1" i="1" dirty="0" err="1">
                <a:effectLst>
                  <a:glow rad="101600">
                    <a:schemeClr val="tx1">
                      <a:alpha val="60000"/>
                    </a:schemeClr>
                  </a:glow>
                  <a:outerShdw blurRad="38100" dist="38100" dir="2700000" algn="tl">
                    <a:srgbClr val="000000">
                      <a:alpha val="43137"/>
                    </a:srgbClr>
                  </a:outerShdw>
                </a:effectLst>
              </a:rPr>
              <a:t>dengan</a:t>
            </a:r>
            <a:r>
              <a:rPr lang="en-MY" sz="2400" b="1" i="1" dirty="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nikmat-Nya</a:t>
            </a:r>
            <a:r>
              <a:rPr lang="en-MY" sz="2400" b="1" i="1" dirty="0">
                <a:effectLst>
                  <a:glow rad="101600">
                    <a:schemeClr val="tx1">
                      <a:alpha val="60000"/>
                    </a:schemeClr>
                  </a:glow>
                  <a:outerShdw blurRad="38100" dist="38100" dir="2700000" algn="tl">
                    <a:srgbClr val="000000">
                      <a:alpha val="43137"/>
                    </a:srgbClr>
                  </a:outerShdw>
                </a:effectLst>
              </a:rPr>
              <a:t>, </a:t>
            </a:r>
            <a:endParaRPr lang="en-MY" sz="2400" b="1" i="1" dirty="0" smtClean="0">
              <a:effectLst>
                <a:glow rad="101600">
                  <a:schemeClr val="tx1">
                    <a:alpha val="60000"/>
                  </a:schemeClr>
                </a:glow>
                <a:outerShdw blurRad="38100" dist="38100" dir="2700000" algn="tl">
                  <a:srgbClr val="000000">
                    <a:alpha val="43137"/>
                  </a:srgbClr>
                </a:outerShdw>
              </a:effectLst>
            </a:endParaRPr>
          </a:p>
          <a:p>
            <a:pPr algn="ctr"/>
            <a:r>
              <a:rPr lang="en-MY" sz="2400" b="1" i="1" dirty="0" err="1" smtClean="0">
                <a:effectLst>
                  <a:glow rad="101600">
                    <a:schemeClr val="tx1">
                      <a:alpha val="60000"/>
                    </a:schemeClr>
                  </a:glow>
                  <a:outerShdw blurRad="38100" dist="38100" dir="2700000" algn="tl">
                    <a:srgbClr val="000000">
                      <a:alpha val="43137"/>
                    </a:srgbClr>
                  </a:outerShdw>
                </a:effectLst>
              </a:rPr>
              <a:t>sempurnalah</a:t>
            </a:r>
            <a:r>
              <a:rPr lang="en-MY" sz="2400" b="1" i="1" dirty="0" smtClean="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segala</a:t>
            </a:r>
            <a:r>
              <a:rPr lang="en-MY" sz="2400" b="1" i="1" dirty="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amal</a:t>
            </a:r>
            <a:r>
              <a:rPr lang="en-MY" sz="2400" b="1" i="1" dirty="0">
                <a:effectLst>
                  <a:glow rad="101600">
                    <a:schemeClr val="tx1">
                      <a:alpha val="60000"/>
                    </a:schemeClr>
                  </a:glow>
                  <a:outerShdw blurRad="38100" dist="38100" dir="2700000" algn="tl">
                    <a:srgbClr val="000000">
                      <a:alpha val="43137"/>
                    </a:srgbClr>
                  </a:outerShdw>
                </a:effectLst>
              </a:rPr>
              <a:t> </a:t>
            </a:r>
            <a:r>
              <a:rPr lang="en-MY" sz="2400" b="1" i="1" dirty="0" err="1">
                <a:effectLst>
                  <a:glow rad="101600">
                    <a:schemeClr val="tx1">
                      <a:alpha val="60000"/>
                    </a:schemeClr>
                  </a:glow>
                  <a:outerShdw blurRad="38100" dist="38100" dir="2700000" algn="tl">
                    <a:srgbClr val="000000">
                      <a:alpha val="43137"/>
                    </a:srgbClr>
                  </a:outerShdw>
                </a:effectLst>
              </a:rPr>
              <a:t>soleh</a:t>
            </a:r>
            <a:r>
              <a:rPr lang="en-MY" sz="2400" b="1" i="1" dirty="0">
                <a:effectLst>
                  <a:glow rad="101600">
                    <a:schemeClr val="tx1">
                      <a:alpha val="60000"/>
                    </a:schemeClr>
                  </a:glow>
                  <a:outerShdw blurRad="38100" dist="38100" dir="2700000" algn="tl">
                    <a:srgbClr val="000000">
                      <a:alpha val="43137"/>
                    </a:srgbClr>
                  </a:outerShdw>
                </a:effectLst>
              </a:rPr>
              <a:t>”.</a:t>
            </a:r>
          </a:p>
        </p:txBody>
      </p:sp>
      <p:sp>
        <p:nvSpPr>
          <p:cNvPr id="9" name="Rectangle 8"/>
          <p:cNvSpPr/>
          <p:nvPr/>
        </p:nvSpPr>
        <p:spPr>
          <a:xfrm>
            <a:off x="458328" y="5231215"/>
            <a:ext cx="8153400" cy="646331"/>
          </a:xfrm>
          <a:prstGeom prst="rect">
            <a:avLst/>
          </a:prstGeom>
          <a:solidFill>
            <a:schemeClr val="bg1">
              <a:alpha val="31000"/>
            </a:schemeClr>
          </a:solidFill>
        </p:spPr>
        <p:txBody>
          <a:bodyPr wrap="square">
            <a:spAutoFit/>
          </a:bodyPr>
          <a:lstStyle/>
          <a:p>
            <a:pPr algn="ctr" rtl="1"/>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الْحَمْدُ لِلَّهِ الَّذِي بِنِعْمَتِهِ تَتِمُّ الصَّالِحَاتُ.</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30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174544"/>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9183" y="304800"/>
            <a:ext cx="887104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Perjanjian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09600" y="4495800"/>
            <a:ext cx="8021797" cy="1371600"/>
          </a:xfrm>
          <a:prstGeom prst="roundRect">
            <a:avLst>
              <a:gd name="adj" fmla="val 33562"/>
            </a:avLst>
          </a:prstGeom>
          <a:solidFill>
            <a:schemeClr val="tx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Berjanji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perbaiki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perelokkan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endPar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609600" y="1828800"/>
            <a:ext cx="7903029" cy="1277848"/>
          </a:xfrm>
          <a:prstGeom prst="roundRect">
            <a:avLst>
              <a:gd name="adj" fmla="val 34235"/>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8100">
            <a:solidFill>
              <a:srgbClr val="FFFFFF"/>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ketidaksempurnaan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kelalaian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rot="7877835">
            <a:off x="6666606" y="3119826"/>
            <a:ext cx="1524000" cy="1600200"/>
          </a:xfrm>
          <a:prstGeom prst="strip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30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174544"/>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91655"/>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Imran,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112</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2400" y="4133671"/>
            <a:ext cx="8686800" cy="1200329"/>
          </a:xfrm>
          <a:prstGeom prst="rect">
            <a:avLst/>
          </a:prstGeom>
        </p:spPr>
        <p:txBody>
          <a:bodyPr wrap="square">
            <a:spAutoFit/>
          </a:bodyPr>
          <a:lstStyle/>
          <a:p>
            <a:pPr algn="ctr" fontAlgn="auto">
              <a:spcBef>
                <a:spcPts val="0"/>
              </a:spcBef>
              <a:spcAft>
                <a:spcPts val="0"/>
              </a:spcAft>
              <a:defRPr/>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ditimpa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kehinaan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ectangle 5"/>
          <p:cNvSpPr/>
          <p:nvPr/>
        </p:nvSpPr>
        <p:spPr>
          <a:xfrm>
            <a:off x="457200" y="1783140"/>
            <a:ext cx="8153400" cy="1569660"/>
          </a:xfrm>
          <a:prstGeom prst="rect">
            <a:avLst/>
          </a:prstGeom>
          <a:solidFill>
            <a:schemeClr val="bg1">
              <a:alpha val="3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ضُرِبَتْ عَلَيْهِمُ الذِّلَّةُ أَيْنَ مَا ثُقِفُواْ إِلاَّ بِحَبْلٍ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وَحَبْلٍ مِّنَ النَّاسِ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35592" y="284123"/>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4498538"/>
            <a:ext cx="8686800" cy="1292662"/>
          </a:xfrm>
          <a:prstGeom prst="rect">
            <a:avLst/>
          </a:prstGeom>
        </p:spPr>
        <p:txBody>
          <a:bodyPr wrap="square">
            <a:spAutoFit/>
          </a:bodyPr>
          <a:lstStyle/>
          <a:p>
            <a:pPr algn="ctr" fontAlgn="auto">
              <a:spcBef>
                <a:spcPts val="0"/>
              </a:spcBef>
              <a:spcAft>
                <a:spcPts val="0"/>
              </a:spcAft>
              <a:defRPr/>
            </a:pP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“Jadilah anda semua muslim yang tunduk dan patuh kepada Allah sepanjang masa bukan dalam bulan Ramadhan sahaja”. </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95536" y="2079248"/>
            <a:ext cx="8388424" cy="892552"/>
          </a:xfrm>
          <a:prstGeom prst="rect">
            <a:avLst/>
          </a:prstGeom>
          <a:solidFill>
            <a:schemeClr val="bg1">
              <a:alpha val="37000"/>
            </a:schemeClr>
          </a:solidFill>
        </p:spPr>
        <p:txBody>
          <a:bodyPr wrap="square">
            <a:spAutoFit/>
          </a:bodyPr>
          <a:lstStyle/>
          <a:p>
            <a:pPr algn="ctr" rtl="1"/>
            <a:r>
              <a:rPr lang="ar-SA"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كُوْنُوا رَبَّانِيِّينَ وَلاَ تَكُوْنُوا رَمَضَانِيِّيْنَ</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50870"/>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Imran,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79</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06992" y="4429542"/>
            <a:ext cx="8686800" cy="2123658"/>
          </a:xfrm>
          <a:prstGeom prst="rect">
            <a:avLst/>
          </a:prstGeom>
        </p:spPr>
        <p:txBody>
          <a:bodyPr wrap="square">
            <a:spAutoFit/>
          </a:bodyPr>
          <a:lstStyle/>
          <a:p>
            <a:pPr algn="ctr" fontAlgn="auto">
              <a:spcBef>
                <a:spcPts val="0"/>
              </a:spcBef>
              <a:spcAft>
                <a:spcPts val="0"/>
              </a:spcAft>
              <a:defRPr/>
            </a:pP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sepatutnya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Rabbaniyin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menyembah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mengajarkan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mempelajarinya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ectangle 5"/>
          <p:cNvSpPr/>
          <p:nvPr/>
        </p:nvSpPr>
        <p:spPr>
          <a:xfrm>
            <a:off x="457200" y="1935540"/>
            <a:ext cx="8153400" cy="1569660"/>
          </a:xfrm>
          <a:prstGeom prst="rect">
            <a:avLst/>
          </a:prstGeom>
          <a:solidFill>
            <a:schemeClr val="bg1">
              <a:alpha val="3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وَلَـكِن كُونُواْ رَبَّانِيِّينَ بِمَا كُنتُمْ تُعَلِّمُونَ الْكِتَابَ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وَبِمَا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كُنتُمْ تَدْرُسُونَ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30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174544"/>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85384"/>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Meneruskan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13679" y="1468279"/>
            <a:ext cx="7212939" cy="1097751"/>
          </a:xfrm>
          <a:prstGeom prst="roundRect">
            <a:avLst>
              <a:gd name="adj" fmla="val 6164"/>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i-FI"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 berjemaah di masjid</a:t>
            </a:r>
            <a:endPar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013678" y="2696578"/>
            <a:ext cx="7212939" cy="1029862"/>
          </a:xfrm>
          <a:prstGeom prst="roundRect">
            <a:avLst>
              <a:gd name="adj" fmla="val 6164"/>
            </a:avLst>
          </a:prstGeom>
          <a:ln w="38100">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a:t>
            </a:r>
            <a:endPar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973652" y="3887873"/>
            <a:ext cx="7254440" cy="1053595"/>
          </a:xfrm>
          <a:prstGeom prst="roundRect">
            <a:avLst>
              <a:gd name="adj" fmla="val 6164"/>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Bersikap dermawan</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ounded Rectangle 6"/>
          <p:cNvSpPr/>
          <p:nvPr/>
        </p:nvSpPr>
        <p:spPr>
          <a:xfrm>
            <a:off x="932716" y="5215708"/>
            <a:ext cx="7296884" cy="1185092"/>
          </a:xfrm>
          <a:prstGeom prst="roundRect">
            <a:avLst>
              <a:gd name="adj" fmla="val 61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Saling bermaafan dan </a:t>
            </a:r>
          </a:p>
          <a:p>
            <a:pPr algn="ct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mengekalkan silaturrahim</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Bent-Up Arrow 7"/>
          <p:cNvSpPr/>
          <p:nvPr/>
        </p:nvSpPr>
        <p:spPr>
          <a:xfrm rot="5400000">
            <a:off x="317193" y="1187818"/>
            <a:ext cx="1333143" cy="685800"/>
          </a:xfrm>
          <a:prstGeom prst="bentUp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9" name="Bent-Up Arrow 8"/>
          <p:cNvSpPr/>
          <p:nvPr/>
        </p:nvSpPr>
        <p:spPr>
          <a:xfrm rot="5400000">
            <a:off x="-242362" y="1754303"/>
            <a:ext cx="2438397" cy="685800"/>
          </a:xfrm>
          <a:prstGeom prst="bentUp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0" name="Bent-Up Arrow 9"/>
          <p:cNvSpPr/>
          <p:nvPr/>
        </p:nvSpPr>
        <p:spPr>
          <a:xfrm rot="5400000">
            <a:off x="45108" y="3220837"/>
            <a:ext cx="1870945" cy="685800"/>
          </a:xfrm>
          <a:prstGeom prst="bentUp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11" name="Bent-Up Arrow 10"/>
          <p:cNvSpPr/>
          <p:nvPr/>
        </p:nvSpPr>
        <p:spPr>
          <a:xfrm rot="5400000">
            <a:off x="-1282779" y="2791536"/>
            <a:ext cx="4512861" cy="685800"/>
          </a:xfrm>
          <a:prstGeom prst="bentUp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8476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228433"/>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35592" y="313540"/>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Mendoakan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445164"/>
            <a:ext cx="8534400" cy="923330"/>
          </a:xfrm>
          <a:prstGeom prst="rect">
            <a:avLst/>
          </a:prstGeom>
        </p:spPr>
        <p:txBody>
          <a:bodyPr wrap="square">
            <a:spAutoFit/>
          </a:bodyPr>
          <a:lstStyle/>
          <a:p>
            <a:pPr algn="ct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28600" y="1143000"/>
            <a:ext cx="4048836" cy="830997"/>
          </a:xfrm>
          <a:prstGeom prst="rect">
            <a:avLst/>
          </a:prstGeom>
          <a:solidFill>
            <a:schemeClr val="bg1">
              <a:alpha val="37000"/>
            </a:schemeClr>
          </a:solidFill>
          <a:ln>
            <a:solidFill>
              <a:schemeClr val="tx1"/>
            </a:solidFill>
          </a:ln>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عَامٍ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بِخَيْر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1905000" y="4343400"/>
            <a:ext cx="6934200" cy="1066800"/>
          </a:xfrm>
          <a:prstGeom prst="roundRect">
            <a:avLst>
              <a:gd name="adj" fmla="val 6164"/>
            </a:avLst>
          </a:prstGeom>
          <a:solidFill>
            <a:schemeClr val="accent2">
              <a:lumMod val="60000"/>
              <a:lumOff val="40000"/>
            </a:schemeClr>
          </a:solidFill>
          <a:ln w="28575">
            <a:solidFill>
              <a:schemeClr val="tx1"/>
            </a:solidFill>
          </a:ln>
          <a:effectLst>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ms-MY"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Semoga umat Islam kembali bersatu </a:t>
            </a:r>
            <a:endParaRPr lang="ms-MY" sz="28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828800" y="3048000"/>
            <a:ext cx="7027770" cy="1126508"/>
          </a:xfrm>
          <a:prstGeom prst="roundRect">
            <a:avLst>
              <a:gd name="adj" fmla="val 6164"/>
            </a:avLst>
          </a:prstGeom>
          <a:gradFill>
            <a:gsLst>
              <a:gs pos="0">
                <a:schemeClr val="accent6">
                  <a:satMod val="103000"/>
                  <a:lumMod val="102000"/>
                  <a:tint val="94000"/>
                </a:schemeClr>
              </a:gs>
              <a:gs pos="14000">
                <a:schemeClr val="accent6">
                  <a:satMod val="110000"/>
                  <a:lumMod val="100000"/>
                  <a:shade val="100000"/>
                </a:schemeClr>
              </a:gs>
              <a:gs pos="100000">
                <a:schemeClr val="accent6">
                  <a:lumMod val="99000"/>
                  <a:satMod val="120000"/>
                  <a:shade val="78000"/>
                </a:schemeClr>
              </a:gs>
            </a:gsLst>
          </a:gradFill>
          <a:ln w="28575">
            <a:solidFill>
              <a:schemeClr val="tx1"/>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Semoga</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penderitaan</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seluruh</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berakhir</a:t>
            </a:r>
            <a:endParaRPr lang="en-US"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28600" y="1905000"/>
            <a:ext cx="5562600" cy="954107"/>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 tahun menjelang, </a:t>
            </a:r>
          </a:p>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anda bertambah baik.</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1981200" y="5562600"/>
            <a:ext cx="6751092" cy="990600"/>
          </a:xfrm>
          <a:prstGeom prst="roundRect">
            <a:avLst>
              <a:gd name="adj" fmla="val 6164"/>
            </a:avLst>
          </a:prstGeom>
          <a:solidFill>
            <a:schemeClr val="accent4">
              <a:lumMod val="75000"/>
            </a:schemeClr>
          </a:solidFill>
          <a:ln w="28575">
            <a:solidFill>
              <a:schemeClr val="tx1"/>
            </a:solidFill>
          </a:ln>
          <a:effectLst>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ms-MY" sz="2800" dirty="0" smtClean="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Semoga syariat Allah dimartabatkan</a:t>
            </a:r>
            <a:endParaRPr lang="ms-MY" sz="2800" dirty="0">
              <a:ln>
                <a:solidFill>
                  <a:schemeClr val="tx1"/>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30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174544"/>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52496"/>
            <a:ext cx="8534400" cy="553998"/>
          </a:xfrm>
          <a:prstGeom prst="rect">
            <a:avLst/>
          </a:prstGeom>
        </p:spPr>
        <p:txBody>
          <a:bodyPr wrap="square">
            <a:spAutoFit/>
          </a:bodyPr>
          <a:lstStyle/>
          <a:p>
            <a:pPr algn="ctr">
              <a:defRPr/>
            </a:pPr>
            <a:r>
              <a:rPr lang="sv-SE"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Pertahankan kesucian hati</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23081" y="1752600"/>
            <a:ext cx="8270544" cy="1323846"/>
          </a:xfrm>
          <a:prstGeom prst="roundRect">
            <a:avLst>
              <a:gd name="adj" fmla="val 6164"/>
            </a:avLst>
          </a:prstGeom>
          <a:ln w="19050">
            <a:solidFill>
              <a:schemeClr val="tx1"/>
            </a:solidFill>
          </a:ln>
          <a:effectLst>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a:r>
              <a:rPr lang="en-US"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Hindari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sifat-sifat</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negatif</a:t>
            </a:r>
            <a:endParaRPr lang="ms-MY"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423081" y="3429000"/>
            <a:ext cx="8270544" cy="1371600"/>
          </a:xfrm>
          <a:prstGeom prst="roundRect">
            <a:avLst>
              <a:gd name="adj" fmla="val 6164"/>
            </a:avLst>
          </a:prstGeom>
          <a:gradFill>
            <a:gsLst>
              <a:gs pos="0">
                <a:schemeClr val="accent6">
                  <a:satMod val="103000"/>
                  <a:lumMod val="102000"/>
                  <a:tint val="94000"/>
                </a:schemeClr>
              </a:gs>
              <a:gs pos="14000">
                <a:schemeClr val="accent6">
                  <a:satMod val="110000"/>
                  <a:lumMod val="100000"/>
                  <a:shade val="100000"/>
                </a:schemeClr>
              </a:gs>
              <a:gs pos="100000">
                <a:schemeClr val="accent6">
                  <a:lumMod val="99000"/>
                  <a:satMod val="120000"/>
                  <a:shade val="78000"/>
                </a:schemeClr>
              </a:gs>
            </a:gsLst>
          </a:gradFill>
          <a:ln w="19050">
            <a:solidFill>
              <a:schemeClr val="tx1"/>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Sinarilah</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jiwa</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pengasih</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penyayang</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pemaaf</a:t>
            </a:r>
            <a:endPar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435592" y="282649"/>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28600" y="4538008"/>
            <a:ext cx="8686800" cy="1938992"/>
          </a:xfrm>
          <a:prstGeom prst="rect">
            <a:avLst/>
          </a:prstGeom>
        </p:spPr>
        <p:txBody>
          <a:bodyPr wrap="square">
            <a:spAutoFit/>
          </a:bodyPr>
          <a:lstStyle/>
          <a:p>
            <a:pPr algn="ctr" fontAlgn="auto">
              <a:spcBef>
                <a:spcPts val="0"/>
              </a:spcBef>
              <a:spcAft>
                <a:spcPts val="0"/>
              </a:spcAft>
              <a:defRPr/>
            </a:pP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“Haram keatas seseorang Islam tidak menegur  saudara seagamanya lebih daripada tiga hari. Maka sesiapa yang tidak bertegur melebihi tiga hari, kemudian dia mati, nescaya dia masuk Neraka.”</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395536" y="1917933"/>
            <a:ext cx="8388424" cy="2246769"/>
          </a:xfrm>
          <a:prstGeom prst="rect">
            <a:avLst/>
          </a:prstGeom>
          <a:solidFill>
            <a:schemeClr val="bg1">
              <a:alpha val="37000"/>
            </a:schemeClr>
          </a:solidFill>
        </p:spPr>
        <p:txBody>
          <a:bodyPr wrap="square">
            <a:spAutoFit/>
          </a:bodyPr>
          <a:lstStyle/>
          <a:p>
            <a:pPr algn="ctr" rtl="1"/>
            <a:r>
              <a:rPr lang="ar-SA"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يَحِلُّ لِمُسْلِمٍ أَنْ يَهْجُرَ أَخَاهُ فَوْقَ ثَلَاثٍ، </a:t>
            </a:r>
            <a:endParaRPr lang="en-US"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فَمَنْ </a:t>
            </a:r>
            <a:r>
              <a:rPr lang="ar-SA"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هَجَرَ فَوْقَ ثَلَاثٍ فَمَاتَ دَخَلَ النَّارَ. </a:t>
            </a:r>
            <a:endParaRPr lang="en-US"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أبو داود</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295712"/>
            <a:ext cx="8534400" cy="553998"/>
          </a:xfrm>
          <a:prstGeom prst="rect">
            <a:avLst/>
          </a:prstGeom>
        </p:spPr>
        <p:txBody>
          <a:bodyPr wrap="square">
            <a:spAutoFit/>
          </a:bodyPr>
          <a:lstStyle/>
          <a:p>
            <a:pPr algn="ctr">
              <a:defRPr/>
            </a:pPr>
            <a:r>
              <a:rPr lang="sv-SE"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Memulakan perdamaian dan perpaduan</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79554" y="5181600"/>
            <a:ext cx="8391509" cy="1143000"/>
          </a:xfrm>
          <a:prstGeom prst="roundRect">
            <a:avLst>
              <a:gd name="adj" fmla="val 6164"/>
            </a:avLst>
          </a:prstGeom>
          <a:ln>
            <a:solidFill>
              <a:schemeClr val="tx1"/>
            </a:solidFill>
          </a:ln>
          <a:effectLst>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ms-MY"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Hindari perkara yang boleh membawa kepada perpecahan</a:t>
            </a:r>
            <a:endParaRPr lang="ms-MY"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40710" y="2347424"/>
            <a:ext cx="8434803" cy="1066800"/>
          </a:xfrm>
          <a:prstGeom prst="roundRect">
            <a:avLst>
              <a:gd name="adj" fmla="val 6164"/>
            </a:avLst>
          </a:prstGeom>
          <a:ln>
            <a:solidFill>
              <a:schemeClr val="tx1"/>
            </a:solidFill>
          </a:ln>
          <a:effectLst>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a:r>
              <a:rPr lang="en-US"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menjunjung</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40710" y="3746320"/>
            <a:ext cx="8434803" cy="1161200"/>
          </a:xfrm>
          <a:prstGeom prst="roundRect">
            <a:avLst>
              <a:gd name="adj" fmla="val 6164"/>
            </a:avLst>
          </a:prstGeom>
          <a:ln>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Hidupkan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suasana</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kemesraan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keharmonian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p:txBody>
      </p:sp>
      <p:sp>
        <p:nvSpPr>
          <p:cNvPr id="7" name="Down Arrow 6"/>
          <p:cNvSpPr/>
          <p:nvPr/>
        </p:nvSpPr>
        <p:spPr>
          <a:xfrm>
            <a:off x="7848600" y="1066800"/>
            <a:ext cx="1037230" cy="1311824"/>
          </a:xfrm>
          <a:prstGeom prst="downArrow">
            <a:avLst/>
          </a:prstGeom>
          <a:ln>
            <a:solidFill>
              <a:schemeClr val="tx1"/>
            </a:solidFill>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8476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228433"/>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0" y="15920"/>
            <a:ext cx="8229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208</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640" y="4653904"/>
            <a:ext cx="8686800" cy="1569660"/>
          </a:xfrm>
          <a:prstGeom prst="rect">
            <a:avLst/>
          </a:prstGeom>
        </p:spPr>
        <p:txBody>
          <a:bodyPr wrap="square">
            <a:spAutoFit/>
          </a:bodyPr>
          <a:lstStyle/>
          <a:p>
            <a:pPr algn="ctr" fontAlgn="auto">
              <a:spcBef>
                <a:spcPts val="0"/>
              </a:spcBef>
              <a:spcAft>
                <a:spcPts val="0"/>
              </a:spcAft>
              <a:defRPr/>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keseluruhannya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jejak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Syaitan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ectangle 5"/>
          <p:cNvSpPr/>
          <p:nvPr/>
        </p:nvSpPr>
        <p:spPr>
          <a:xfrm>
            <a:off x="457200" y="1935540"/>
            <a:ext cx="8153400" cy="1569660"/>
          </a:xfrm>
          <a:prstGeom prst="rect">
            <a:avLst/>
          </a:prstGeom>
          <a:solidFill>
            <a:schemeClr val="bg1">
              <a:alpha val="31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ادْخُلُواْ فِي السِّلْمِ كَآفَّةً وَلاَ تَتَّبِعُواْ خُطُوَاتِ الشَّيْطَانِ إِنَّهُ لَكُمْ عَدُوٌّ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مُّبِينٌ.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95536" y="1578272"/>
            <a:ext cx="8388424" cy="3477875"/>
          </a:xfrm>
          <a:prstGeom prst="rect">
            <a:avLst/>
          </a:prstGeom>
          <a:solidFill>
            <a:schemeClr val="bg1">
              <a:alpha val="37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ارَكَ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 </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8476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228433"/>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1714488"/>
            <a:ext cx="9144000" cy="4524315"/>
          </a:xfrm>
          <a:prstGeom prst="rect">
            <a:avLst/>
          </a:prstGeom>
          <a:noFill/>
        </p:spPr>
        <p:txBody>
          <a:bodyPr wrap="square">
            <a:spAutoFit/>
          </a:bodyPr>
          <a:lstStyle/>
          <a:p>
            <a:pPr algn="ct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7026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149489"/>
            <a:ext cx="8915400" cy="5632311"/>
          </a:xfrm>
          <a:prstGeom prst="rect">
            <a:avLst/>
          </a:prstGeom>
          <a:solidFill>
            <a:schemeClr val="bg1">
              <a:lumMod val="75000"/>
              <a:alpha val="49000"/>
            </a:schemeClr>
          </a:solidFill>
        </p:spPr>
        <p:txBody>
          <a:bodyPr wrap="square">
            <a:spAutoFit/>
          </a:bodyPr>
          <a:lstStyle/>
          <a:p>
            <a:pPr algn="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أَكْبَرُ، اللهُ أَكْبَرُ، اللهُ أَكْبَرُ،</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اللهُ أَكْبَرُ، اللهُ أَكْبَرُ،</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اللهُ أَكْبَرُ، اللهُ أَكْبَرُ، وَللهِ الْحَمْدُ</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كَبِيرًا، وَالْحَمْدُ لِلَّهِ كَثِيرًا، وَسُبْحَانَ اللهِ بُكْرَةً وَأَصِيلاً. </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لآ إِلَهَ إِلاَّ اللهُ وَلاَ نَعْبُدُ إِلاَّ إِياَّهُ مُخْلِصِينَ لَهُ الدِّينَ، وَلَوْ كَرِهَ الْكَافِرُونَ. </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لآ إِلَهَ إِلاَّ اللهُ وَحْدَهُ، صَدَقَ وَعْدَهُ وَنَصَرَ عَبْدَهُ، وَأَعَزَّ جُندَهُ وَهَزَمَ اْلأَحْزَابَ وَحْدَهُ. </a:t>
            </a:r>
          </a:p>
          <a:p>
            <a:pPr algn="r" rtl="1"/>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لآ إِلَهَ إِلاَّ اللهُ وَاللهُ أَكْبَرُ، اللهُ أَكْبَرُ وَلِلَّهِ اْلحَمْدُ. </a:t>
            </a:r>
          </a:p>
        </p:txBody>
      </p:sp>
      <p:pic>
        <p:nvPicPr>
          <p:cNvPr id="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2712" y="152400"/>
            <a:ext cx="2808312" cy="720080"/>
          </a:xfrm>
          <a:prstGeom prst="rect">
            <a:avLst/>
          </a:prstGeom>
          <a:noFill/>
          <a:ln w="9525">
            <a:noFill/>
            <a:miter lim="800000"/>
            <a:headEnd/>
            <a:tailEnd/>
          </a:ln>
        </p:spPr>
      </p:pic>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0000"/>
          </a:blip>
          <a:srcRect r="1207" b="16005"/>
          <a:stretch>
            <a:fillRect/>
          </a:stretch>
        </p:blipFill>
        <p:spPr bwMode="auto">
          <a:xfrm>
            <a:off x="-228600" y="0"/>
            <a:ext cx="93726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81294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1419285"/>
            <a:ext cx="8915400" cy="4524315"/>
          </a:xfrm>
          <a:prstGeom prst="rect">
            <a:avLst/>
          </a:prstGeom>
          <a:solidFill>
            <a:schemeClr val="bg1">
              <a:lumMod val="75000"/>
              <a:alpha val="49000"/>
            </a:schemeClr>
          </a:solidFill>
        </p:spPr>
        <p:txBody>
          <a:bodyPr wrap="square">
            <a:spAutoFit/>
          </a:bodyPr>
          <a:lstStyle/>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أَكْبَرُ، اللهُ أَكْبَرُ، اللهُ أَكْبَرُ،</a:t>
            </a:r>
          </a:p>
          <a:p>
            <a:pPr algn="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اللهُ أَكْبَرُ، اللهُ أَكْبَرُ،</a:t>
            </a:r>
          </a:p>
          <a:p>
            <a:pPr algn="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اللهُ أَكْبَرُ، اللهُ أَكْبَرُ، وَللهِ الْحَمْدُ</a:t>
            </a:r>
          </a:p>
          <a:p>
            <a:pPr algn="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 أَكْبَرُ كَبِيرًا، وَالْحَمْدُ لِلَّهِ كَثِيرًا، وَسُبْحَانَ اللهِ بُكْرَةً وَأَصِيلاً. لآ إِلَهَ إِلاَّ اللهُ وَاللهُ أَكْبَرُ، اللهُ أَكْبَرُ وَلِلَّهِ اْلحَمْدُ. </a:t>
            </a:r>
          </a:p>
          <a:p>
            <a:pPr algn="r" rtl="1"/>
            <a:endPar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2712" y="171946"/>
            <a:ext cx="2808312" cy="720080"/>
          </a:xfrm>
          <a:prstGeom prst="rect">
            <a:avLst/>
          </a:prstGeom>
          <a:noFill/>
          <a:ln w="9525">
            <a:noFill/>
            <a:miter lim="800000"/>
            <a:headEnd/>
            <a:tailEnd/>
          </a:ln>
        </p:spPr>
      </p:pic>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940791"/>
            <a:ext cx="9144000" cy="2400657"/>
          </a:xfrm>
          <a:prstGeom prst="rect">
            <a:avLst/>
          </a:prstGeom>
          <a:solidFill>
            <a:schemeClr val="bg2">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78052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04810" y="253425"/>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57200" y="1696108"/>
            <a:ext cx="8177242" cy="1754326"/>
          </a:xfrm>
          <a:prstGeom prst="rect">
            <a:avLst/>
          </a:prstGeom>
          <a:solidFill>
            <a:schemeClr val="bg2">
              <a:alpha val="5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 </a:t>
            </a:r>
            <a:endParaRPr lang="ms-MY" sz="5400" dirty="0">
              <a:ln w="18415" cmpd="sng">
                <a:solidFill>
                  <a:srgbClr val="FFFF00"/>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8146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500034" y="4004608"/>
            <a:ext cx="8286808" cy="1938992"/>
          </a:xfrm>
          <a:prstGeom prst="rect">
            <a:avLst/>
          </a:prstGeom>
          <a:noFill/>
          <a:ln w="57150">
            <a:noFill/>
          </a:ln>
        </p:spPr>
        <p:txBody>
          <a:bodyPr wrap="square">
            <a:spAutoFit/>
          </a:bodyPr>
          <a:lstStyle/>
          <a:p>
            <a:pPr algn="ctr" fontAlgn="auto">
              <a:spcBef>
                <a:spcPts val="0"/>
              </a:spcBef>
              <a:spcAft>
                <a:spcPts val="0"/>
              </a:spcAft>
              <a:defRPr/>
            </a:pP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4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59340"/>
            <a:ext cx="9144000" cy="1569660"/>
          </a:xfrm>
          <a:prstGeom prst="rect">
            <a:avLst/>
          </a:prstGeom>
          <a:solidFill>
            <a:schemeClr val="bg2">
              <a:alpha val="43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سَيِّدِنَا مُحَمَّدٍ وَعَلَى آلِهِ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TextBox 3"/>
          <p:cNvSpPr txBox="1"/>
          <p:nvPr/>
        </p:nvSpPr>
        <p:spPr>
          <a:xfrm>
            <a:off x="304800" y="4250829"/>
            <a:ext cx="8286808" cy="1692771"/>
          </a:xfrm>
          <a:prstGeom prst="rect">
            <a:avLst/>
          </a:prstGeom>
          <a:noFill/>
          <a:ln w="57150">
            <a:noFill/>
          </a:ln>
        </p:spPr>
        <p:txBody>
          <a:bodyPr wrap="square">
            <a:spAutoFit/>
          </a:bodyPr>
          <a:lstStyle/>
          <a:p>
            <a:pPr algn="ctr" fontAlgn="auto">
              <a:spcBef>
                <a:spcPts val="0"/>
              </a:spcBef>
              <a:spcAft>
                <a:spcPts val="0"/>
              </a:spcAft>
              <a:defRPr/>
            </a:pP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ar-SA"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00034" y="2576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43805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2840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57200" y="1589804"/>
            <a:ext cx="8305800" cy="1754326"/>
          </a:xfrm>
          <a:prstGeom prst="rect">
            <a:avLst/>
          </a:prstGeom>
          <a:solidFill>
            <a:schemeClr val="bg1">
              <a:alpha val="3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وَتَرْفَعُوا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بِاعْتِصَامِكُم عَنْ كُلِّ مَا يُغْضِبُ الله، تَفُوْزُوْا بِالْمَغْفِرَةِ وَرِضْوَانِ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93629"/>
            <a:ext cx="9144000" cy="1692771"/>
          </a:xfrm>
          <a:prstGeom prst="rect">
            <a:avLst/>
          </a:prstGeom>
          <a:noFill/>
          <a:ln w="57150">
            <a:noFill/>
          </a:ln>
        </p:spPr>
        <p:txBody>
          <a:bodyPr wrap="square">
            <a:spAutoFit/>
          </a:bodyPr>
          <a:lstStyle/>
          <a:p>
            <a:pPr algn="ctr" fontAlgn="auto">
              <a:spcBef>
                <a:spcPts val="0"/>
              </a:spcBef>
              <a:spcAft>
                <a:spcPts val="0"/>
              </a:spcAft>
              <a:defRPr/>
            </a:pPr>
            <a:r>
              <a:rPr lang="en-US" sz="26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hindarilah</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daripada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melakukan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perkara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boleh</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menyebabkan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kemurkaan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nescaya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mendapat</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keampunan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keredhaanNya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3805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362808"/>
            <a:ext cx="8534400" cy="553998"/>
          </a:xfrm>
          <a:prstGeom prst="rect">
            <a:avLst/>
          </a:prstGeom>
        </p:spPr>
        <p:txBody>
          <a:bodyPr wrap="square">
            <a:spAutoFit/>
          </a:bodyPr>
          <a:lstStyle/>
          <a:p>
            <a:pPr algn="ctr">
              <a:defRPr/>
            </a:pPr>
            <a:r>
              <a:rPr lang="sv-SE"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Pertingkatkan amal dibulan syawal</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71594" y="5105400"/>
            <a:ext cx="8362975" cy="1143000"/>
          </a:xfrm>
          <a:prstGeom prst="roundRect">
            <a:avLst>
              <a:gd name="adj" fmla="val 6164"/>
            </a:avLst>
          </a:prstGeom>
          <a:ln>
            <a:solidFill>
              <a:schemeClr val="tx1"/>
            </a:solidFill>
          </a:ln>
          <a:effectLst>
            <a:outerShdw blurRad="57150" dist="19050" dir="5400000" algn="ctr" rotWithShape="0">
              <a:srgbClr val="000000">
                <a:alpha val="63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r>
              <a:rPr lang="ms-MY"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Merebut ganjaran pahala puasa sunat </a:t>
            </a:r>
          </a:p>
          <a:p>
            <a:pPr algn="ctr"/>
            <a:r>
              <a:rPr lang="ms-MY"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enam hari di bulan Syawal.</a:t>
            </a:r>
            <a:endParaRPr lang="ms-MY"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71594" y="1943672"/>
            <a:ext cx="8362975" cy="1066800"/>
          </a:xfrm>
          <a:prstGeom prst="roundRect">
            <a:avLst>
              <a:gd name="adj" fmla="val 6164"/>
            </a:avLst>
          </a:prstGeom>
          <a:ln>
            <a:solidFill>
              <a:schemeClr val="tx1"/>
            </a:solidFill>
          </a:ln>
          <a:effectLst>
            <a:outerShdw blurRad="57150" dist="19050" dir="5400000" algn="ctr" rotWithShape="0">
              <a:srgbClr val="000000">
                <a:alpha val="63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a:r>
              <a:rPr lang="en-US"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Memberi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kegembiraan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jiran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handai</a:t>
            </a:r>
            <a:endParaRPr lang="ms-MY" sz="280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71594" y="3438104"/>
            <a:ext cx="8362975" cy="1188495"/>
          </a:xfrm>
          <a:prstGeom prst="roundRect">
            <a:avLst>
              <a:gd name="adj" fmla="val 6164"/>
            </a:avLst>
          </a:prstGeom>
          <a:ln>
            <a:solidFill>
              <a:schemeClr val="tx1"/>
            </a:solidFill>
          </a:ln>
          <a:effectLst/>
        </p:spPr>
        <p:style>
          <a:lnRef idx="1">
            <a:schemeClr val="accent6"/>
          </a:lnRef>
          <a:fillRef idx="2">
            <a:schemeClr val="accent6"/>
          </a:fillRef>
          <a:effectRef idx="1">
            <a:schemeClr val="accent6"/>
          </a:effectRef>
          <a:fontRef idx="minor">
            <a:schemeClr val="dk1"/>
          </a:fontRef>
        </p:style>
        <p:txBody>
          <a:bodyPr anchor="ctr"/>
          <a:lstStyle/>
          <a:p>
            <a:pPr algn="ct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Mengukuhkan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silaturrahim</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bersedekah</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menziarahi</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memaafkan</a:t>
            </a:r>
            <a:r>
              <a:rPr lang="en-US" sz="280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p>
        </p:txBody>
      </p:sp>
      <p:sp>
        <p:nvSpPr>
          <p:cNvPr id="7" name="Down Arrow 6"/>
          <p:cNvSpPr/>
          <p:nvPr/>
        </p:nvSpPr>
        <p:spPr>
          <a:xfrm>
            <a:off x="249724" y="1037228"/>
            <a:ext cx="842099" cy="1091823"/>
          </a:xfrm>
          <a:prstGeom prst="downArrow">
            <a:avLst/>
          </a:prstGeom>
          <a:ln>
            <a:solidFill>
              <a:schemeClr val="tx1"/>
            </a:solidFill>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643805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35592" y="311925"/>
            <a:ext cx="8229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4526340"/>
            <a:ext cx="8686800" cy="1569660"/>
          </a:xfrm>
          <a:prstGeom prst="rect">
            <a:avLst/>
          </a:prstGeom>
        </p:spPr>
        <p:txBody>
          <a:bodyPr wrap="square">
            <a:spAutoFit/>
          </a:bodyPr>
          <a:lstStyle/>
          <a:p>
            <a:pPr algn="ctr" fontAlgn="auto">
              <a:spcBef>
                <a:spcPts val="0"/>
              </a:spcBef>
              <a:spcAft>
                <a:spcPts val="0"/>
              </a:spcAft>
              <a:defRPr/>
            </a:pP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 siapa berpuasa Ramadhan kemudian diiringi dengan berpuasa sunat selama enam hari dalam bulan Syawal, seolah-olah dia berpuasa selamanya”.</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04800" y="1443549"/>
            <a:ext cx="8534400" cy="923330"/>
          </a:xfrm>
          <a:prstGeom prst="rect">
            <a:avLst/>
          </a:prstGeom>
        </p:spPr>
        <p:txBody>
          <a:bodyPr wrap="square">
            <a:spAutoFit/>
          </a:bodyPr>
          <a:lstStyle/>
          <a:p>
            <a:pPr algn="ct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95536" y="1906265"/>
            <a:ext cx="8388424" cy="2369880"/>
          </a:xfrm>
          <a:prstGeom prst="rect">
            <a:avLst/>
          </a:prstGeom>
          <a:solidFill>
            <a:schemeClr val="bg1">
              <a:alpha val="37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مَنْ صَامَ رَمَضَانَ ثُمَّ أَتْبَعَهُ سِتًّا مِنْ شَوَّالٍ كَانَ كَصِيَامِ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الدَّهْرِ.</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p>
        </p:txBody>
      </p:sp>
    </p:spTree>
    <p:extLst>
      <p:ext uri="{BB962C8B-B14F-4D97-AF65-F5344CB8AC3E}">
        <p14:creationId xmlns:p14="http://schemas.microsoft.com/office/powerpoint/2010/main" val="3643805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1722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1969824"/>
            <a:ext cx="8872598" cy="2800767"/>
          </a:xfrm>
          <a:prstGeom prst="rect">
            <a:avLst/>
          </a:prstGeom>
          <a:solidFill>
            <a:schemeClr val="tx1">
              <a:alpha val="30000"/>
            </a:schemeClr>
          </a:solidFill>
        </p:spPr>
        <p:txBody>
          <a:bodyPr wrap="square">
            <a:spAutoFit/>
          </a:bodyPr>
          <a:lstStyle/>
          <a:p>
            <a:pPr algn="ctr" rtl="1"/>
            <a:r>
              <a:rPr lang="ar-SA" sz="8800" b="1" dirty="0" smtClean="0">
                <a:solidFill>
                  <a:schemeClr val="bg1"/>
                </a:solidFill>
                <a:effectLst>
                  <a:glow rad="101600">
                    <a:schemeClr val="tx1">
                      <a:alpha val="60000"/>
                    </a:schemeClr>
                  </a:glow>
                </a:effectLst>
                <a:cs typeface="Traditional Arabic" pitchFamily="2" charset="-78"/>
              </a:rPr>
              <a:t>اللهُ أكْبَرُ، اللهُ أَكْبَرُ، </a:t>
            </a:r>
            <a:endParaRPr lang="en-US" sz="8800" b="1" dirty="0" smtClean="0">
              <a:solidFill>
                <a:schemeClr val="bg1"/>
              </a:solidFill>
              <a:effectLst>
                <a:glow rad="101600">
                  <a:schemeClr val="tx1">
                    <a:alpha val="60000"/>
                  </a:schemeClr>
                </a:glow>
              </a:effectLst>
              <a:cs typeface="Traditional Arabic" pitchFamily="2" charset="-78"/>
            </a:endParaRPr>
          </a:p>
          <a:p>
            <a:pPr algn="ctr" rtl="1"/>
            <a:r>
              <a:rPr lang="ar-SA" sz="8800" b="1" dirty="0" smtClean="0">
                <a:solidFill>
                  <a:schemeClr val="bg1"/>
                </a:solidFill>
                <a:effectLst>
                  <a:glow rad="101600">
                    <a:schemeClr val="tx1">
                      <a:alpha val="60000"/>
                    </a:schemeClr>
                  </a:glow>
                </a:effectLst>
                <a:cs typeface="Traditional Arabic" pitchFamily="2" charset="-78"/>
              </a:rPr>
              <a:t>اللهُ أكْبَرُ، وَللهِ الْحَمْدُ.</a:t>
            </a:r>
            <a:endParaRPr lang="ms-MY" sz="8800" dirty="0">
              <a:solidFill>
                <a:schemeClr val="bg1"/>
              </a:solidFill>
              <a:effectLst>
                <a:glow rad="101600">
                  <a:schemeClr val="tx1">
                    <a:alpha val="60000"/>
                  </a:schemeClr>
                </a:glo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43805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25224823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09031"/>
            <a:ext cx="9144000" cy="2400657"/>
          </a:xfrm>
          <a:prstGeom prst="rect">
            <a:avLst/>
          </a:prstGeom>
          <a:solidFill>
            <a:schemeClr val="bg2">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 </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642910" y="294519"/>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38104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1722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1969824"/>
            <a:ext cx="8872598" cy="2800767"/>
          </a:xfrm>
          <a:prstGeom prst="rect">
            <a:avLst/>
          </a:prstGeom>
          <a:solidFill>
            <a:schemeClr val="tx1">
              <a:alpha val="30000"/>
            </a:schemeClr>
          </a:solidFill>
        </p:spPr>
        <p:txBody>
          <a:bodyPr wrap="square">
            <a:spAutoFit/>
          </a:bodyPr>
          <a:lstStyle/>
          <a:p>
            <a:pPr algn="ctr" rtl="1"/>
            <a:r>
              <a:rPr lang="ar-SA" sz="8800" b="1" dirty="0" smtClean="0">
                <a:solidFill>
                  <a:schemeClr val="bg1"/>
                </a:solidFill>
                <a:effectLst>
                  <a:glow rad="101600">
                    <a:schemeClr val="tx1">
                      <a:alpha val="60000"/>
                    </a:schemeClr>
                  </a:glow>
                </a:effectLst>
                <a:cs typeface="Traditional Arabic" pitchFamily="2" charset="-78"/>
              </a:rPr>
              <a:t>اللهُ أكْبَرُ، اللهُ أَكْبَرُ، </a:t>
            </a:r>
            <a:endParaRPr lang="en-US" sz="8800" b="1" dirty="0" smtClean="0">
              <a:solidFill>
                <a:schemeClr val="bg1"/>
              </a:solidFill>
              <a:effectLst>
                <a:glow rad="101600">
                  <a:schemeClr val="tx1">
                    <a:alpha val="60000"/>
                  </a:schemeClr>
                </a:glow>
              </a:effectLst>
              <a:cs typeface="Traditional Arabic" pitchFamily="2" charset="-78"/>
            </a:endParaRPr>
          </a:p>
          <a:p>
            <a:pPr algn="ctr" rtl="1"/>
            <a:r>
              <a:rPr lang="ar-SA" sz="8800" b="1" dirty="0" smtClean="0">
                <a:solidFill>
                  <a:schemeClr val="bg1"/>
                </a:solidFill>
                <a:effectLst>
                  <a:glow rad="101600">
                    <a:schemeClr val="tx1">
                      <a:alpha val="60000"/>
                    </a:schemeClr>
                  </a:glow>
                </a:effectLst>
                <a:cs typeface="Traditional Arabic" pitchFamily="2" charset="-78"/>
              </a:rPr>
              <a:t>اللهُ أكْبَرُ، وَللهِ الْحَمْدُ.</a:t>
            </a:r>
            <a:endParaRPr lang="ms-MY" sz="8800" dirty="0">
              <a:solidFill>
                <a:schemeClr val="bg1"/>
              </a:solidFill>
              <a:effectLst>
                <a:glow rad="101600">
                  <a:schemeClr val="tx1">
                    <a:alpha val="6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a:solidFill>
            <a:schemeClr val="bg1">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87689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4244" y="1490008"/>
            <a:ext cx="8555511" cy="4893647"/>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Disaat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Syahdu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hamba-hambaMu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berkumpul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bersimpuh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ditempat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suci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menyebut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namaMu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Agung</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berzikir</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bermunajat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takbir</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tahmid</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tahlil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a:endPar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bersihkanlah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jiwa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hasad</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dangki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persatukan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jiwa-jiwa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cinta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ketaatan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Janganlah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membiarkan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syaitan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memusnahkan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ikaan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persaudaraan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bina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dasar</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Iman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013527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4244" y="1490008"/>
            <a:ext cx="8555511" cy="4154984"/>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Wahai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Menyelamatkan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pelindung</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pemberi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petunjuk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orang-orang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pemberi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kecukupan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kekurangan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pemberi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ketenangan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gelisah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sakit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sembuhkan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lupa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ingatkan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gelisah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tenteramkan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sedih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gembirakan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meminta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478235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4244" y="1490008"/>
            <a:ext cx="8555511" cy="4893647"/>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Ilahi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kealpaan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anak-anak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isteri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belum</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mampu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mendidik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membahagiakan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mereka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mengetahui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keburukan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aib</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maksiat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seburuk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apapun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lalu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tutupkanlah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seburuk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apapun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aib-aib</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a:t>
            </a:r>
          </a:p>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hasad</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terpelihara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maksiat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terpelihara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harta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haram,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makanan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haram,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perbuiatan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haram.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Izinkan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jasad</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pulang</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kelak</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kepadaMu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jasad</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546273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7892" y="1257992"/>
            <a:ext cx="8555511" cy="5509200"/>
          </a:xfrm>
          <a:prstGeom prst="rect">
            <a:avLst/>
          </a:prstGeom>
          <a:solidFill>
            <a:schemeClr val="accent1">
              <a:alpha val="58000"/>
            </a:schemeClr>
          </a:solidFill>
        </p:spPr>
        <p:txBody>
          <a:bodyPr wrap="square">
            <a:spAutoFit/>
          </a:bodyPr>
          <a:lstStyle/>
          <a:p>
            <a:pPr algn="ct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bukakanlah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lembaran-lembaran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baru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bersih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menggantikan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lalu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Penyayang</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Sayangilah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kedua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berpenat</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lelah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merawat</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mendidik</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setiap</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kata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keras</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pernah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terlontar</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pada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mereka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sikap</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tak</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peduli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mereka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berikanlah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kesempatan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berbakti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mereka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a:t>
            </a:r>
          </a:p>
          <a:p>
            <a:pPr algn="ct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bukakan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pintu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agar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selalu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sedar</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bahawa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hidp</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sebentar</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sahaja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tahu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bila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ajal</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menjemput</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a:t>
            </a:r>
          </a:p>
          <a:p>
            <a:pPr algn="ct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sisa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umur</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menjadi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jalan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berbakti</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ibu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bapa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anak</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soleh</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dapat</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memuliakan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ibu</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bapa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862031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485321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41431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83752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95665"/>
            <a:ext cx="9144000" cy="1754326"/>
          </a:xfrm>
          <a:prstGeom prst="rect">
            <a:avLst/>
          </a:prstGeom>
          <a:solidFill>
            <a:schemeClr val="bg2">
              <a:alpha val="14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أَنْ لآ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وَحْدَهُ لاَ شَرِيْكَ 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مُحَمَّدًا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79141"/>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2455"/>
            <a:ext cx="8643998" cy="2554545"/>
          </a:xfrm>
          <a:prstGeom prst="rect">
            <a:avLst/>
          </a:prstGeom>
          <a:noFill/>
          <a:ln w="57150">
            <a:noFill/>
          </a:ln>
        </p:spPr>
        <p:txBody>
          <a:bodyPr wrap="square">
            <a:spAutoFit/>
          </a:bodyPr>
          <a:lstStyle/>
          <a:p>
            <a:pPr algn="ctr" fontAlgn="auto">
              <a:spcBef>
                <a:spcPts val="0"/>
              </a:spcBef>
              <a:spcAft>
                <a:spcPts val="0"/>
              </a:spcAft>
              <a:defRPr/>
            </a:pP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732630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158922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17224"/>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514600"/>
            <a:ext cx="9144000" cy="1938992"/>
          </a:xfrm>
          <a:prstGeom prst="rect">
            <a:avLst/>
          </a:prstGeom>
          <a:solidFill>
            <a:schemeClr val="tx1">
              <a:alpha val="30000"/>
            </a:schemeClr>
          </a:solidFill>
        </p:spPr>
        <p:txBody>
          <a:bodyPr wrap="square">
            <a:spAutoFit/>
          </a:bodyPr>
          <a:lstStyle/>
          <a:p>
            <a:pPr algn="ctr" rtl="1"/>
            <a:r>
              <a:rPr lang="ar-SA" sz="60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اللهُ أَكْبَرُ، اللهُ أَكْبَرُ، اللهُ أَكْبَرُ</a:t>
            </a:r>
            <a:r>
              <a:rPr lang="ar-SA" sz="60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60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6000" b="1" dirty="0" smtClean="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وَللهِ </a:t>
            </a:r>
            <a:r>
              <a:rPr lang="ar-SA" sz="6000" b="1" dirty="0">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rPr>
              <a:t>الْحَمْدُ.</a:t>
            </a:r>
          </a:p>
        </p:txBody>
      </p:sp>
    </p:spTree>
    <p:extLst>
      <p:ext uri="{BB962C8B-B14F-4D97-AF65-F5344CB8AC3E}">
        <p14:creationId xmlns:p14="http://schemas.microsoft.com/office/powerpoint/2010/main" val="1184598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228600" y="901779"/>
            <a:ext cx="8686800" cy="5878532"/>
          </a:xfrm>
          <a:prstGeom prst="rect">
            <a:avLst/>
          </a:prstGeom>
          <a:solidFill>
            <a:schemeClr val="bg1">
              <a:lumMod val="95000"/>
              <a:alpha val="35000"/>
            </a:schemeClr>
          </a:solidFill>
        </p:spPr>
        <p:txBody>
          <a:bodyPr wrap="square">
            <a:spAutoFit/>
          </a:bodyPr>
          <a:lstStyle/>
          <a:p>
            <a:pPr algn="ct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rPr>
              <a:t>TAJUK  :   </a:t>
            </a:r>
            <a:r>
              <a:rPr lang="en-MY" sz="2800" b="1" dirty="0" smtClean="0">
                <a:solidFill>
                  <a:srgbClr val="FFFF00"/>
                </a:solidFill>
                <a:effectLst>
                  <a:glow rad="101600">
                    <a:prstClr val="black">
                      <a:alpha val="60000"/>
                    </a:prstClr>
                  </a:glow>
                  <a:outerShdw blurRad="38100" dist="38100" dir="2700000" algn="tl">
                    <a:srgbClr val="000000">
                      <a:alpha val="43137"/>
                    </a:srgbClr>
                  </a:outerShdw>
                </a:effectLst>
              </a:rPr>
              <a:t>“UMMAT RABBANI”</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1000" b="1" dirty="0" smtClean="0">
                <a:solidFill>
                  <a:prstClr val="black"/>
                </a:solidFill>
              </a:rPr>
              <a:t> </a:t>
            </a:r>
            <a:endParaRPr lang="en-MY" sz="1000" dirty="0" smtClean="0">
              <a:solidFill>
                <a:prstClr val="black"/>
              </a:solidFill>
            </a:endParaRPr>
          </a:p>
          <a:p>
            <a:pPr marL="342900" indent="-342900" algn="just">
              <a:buFontTx/>
              <a:buAutoNum type="arabicPeriod"/>
            </a:pPr>
            <a:r>
              <a:rPr lang="en-MY" sz="1600" b="1" dirty="0" smtClean="0">
                <a:solidFill>
                  <a:prstClr val="black"/>
                </a:solidFill>
                <a:latin typeface="Arial Black" pitchFamily="34" charset="0"/>
                <a:cs typeface="Aharoni" pitchFamily="2" charset="-79"/>
              </a:rPr>
              <a:t>SELURUH </a:t>
            </a:r>
            <a:r>
              <a:rPr lang="en-MY" sz="1600" b="1" dirty="0">
                <a:solidFill>
                  <a:prstClr val="black"/>
                </a:solidFill>
                <a:latin typeface="Arial Black" pitchFamily="34" charset="0"/>
                <a:cs typeface="Aharoni" pitchFamily="2" charset="-79"/>
              </a:rPr>
              <a:t>MAKHLUK SEOLAH-SEOLAH TURUT  BERSYUKUR DAN BERGEMBIRA KERANA KITA BERJAYA MENGHIDUPKAN RAMADHAN </a:t>
            </a:r>
            <a:r>
              <a:rPr lang="en-MY" sz="1600" b="1" dirty="0" smtClean="0">
                <a:solidFill>
                  <a:prstClr val="black"/>
                </a:solidFill>
                <a:latin typeface="Arial Black" pitchFamily="34" charset="0"/>
                <a:cs typeface="Aharoni" pitchFamily="2" charset="-79"/>
              </a:rPr>
              <a:t>DENGAN </a:t>
            </a:r>
            <a:r>
              <a:rPr lang="en-MY" sz="1600" b="1" dirty="0">
                <a:solidFill>
                  <a:prstClr val="black"/>
                </a:solidFill>
                <a:latin typeface="Arial Black" pitchFamily="34" charset="0"/>
                <a:cs typeface="Aharoni" pitchFamily="2" charset="-79"/>
              </a:rPr>
              <a:t>AMALAN </a:t>
            </a:r>
            <a:r>
              <a:rPr lang="en-MY" sz="1600" b="1" dirty="0" smtClean="0">
                <a:solidFill>
                  <a:prstClr val="black"/>
                </a:solidFill>
                <a:latin typeface="Arial Black" pitchFamily="34" charset="0"/>
                <a:cs typeface="Aharoni" pitchFamily="2" charset="-79"/>
              </a:rPr>
              <a:t>KHUSUS </a:t>
            </a:r>
            <a:r>
              <a:rPr lang="en-MY" sz="1600" b="1" dirty="0">
                <a:solidFill>
                  <a:prstClr val="black"/>
                </a:solidFill>
                <a:latin typeface="Arial Black" pitchFamily="34" charset="0"/>
                <a:cs typeface="Aharoni" pitchFamily="2" charset="-79"/>
              </a:rPr>
              <a:t>DAN AMALAN TAAT </a:t>
            </a:r>
            <a:r>
              <a:rPr lang="en-MY" sz="1600" b="1" dirty="0" smtClean="0">
                <a:solidFill>
                  <a:prstClr val="black"/>
                </a:solidFill>
                <a:latin typeface="Arial Black" pitchFamily="34" charset="0"/>
                <a:cs typeface="Aharoni" pitchFamily="2" charset="-79"/>
              </a:rPr>
              <a:t>BIASA. SEMUANYA </a:t>
            </a:r>
            <a:r>
              <a:rPr lang="en-MY" sz="1600" b="1" dirty="0">
                <a:solidFill>
                  <a:prstClr val="black"/>
                </a:solidFill>
                <a:latin typeface="Arial Black" pitchFamily="34" charset="0"/>
                <a:cs typeface="Aharoni" pitchFamily="2" charset="-79"/>
              </a:rPr>
              <a:t>TURUT </a:t>
            </a:r>
            <a:r>
              <a:rPr lang="en-MY" sz="1600" b="1" dirty="0" smtClean="0">
                <a:solidFill>
                  <a:prstClr val="black"/>
                </a:solidFill>
                <a:latin typeface="Arial Black" pitchFamily="34" charset="0"/>
                <a:cs typeface="Aharoni" pitchFamily="2" charset="-79"/>
              </a:rPr>
              <a:t>BERTAKBIR</a:t>
            </a:r>
            <a:r>
              <a:rPr lang="en-MY" sz="1600" b="1" dirty="0">
                <a:solidFill>
                  <a:prstClr val="black"/>
                </a:solidFill>
                <a:latin typeface="Arial Black" pitchFamily="34" charset="0"/>
                <a:cs typeface="Aharoni" pitchFamily="2" charset="-79"/>
              </a:rPr>
              <a:t>, BERTAHLIL, BERTAHMID DAN BERTASBIH</a:t>
            </a:r>
            <a:r>
              <a:rPr lang="en-MY" sz="1600" b="1" dirty="0" smtClean="0">
                <a:solidFill>
                  <a:prstClr val="black"/>
                </a:solidFill>
                <a:latin typeface="Arial Black" pitchFamily="34" charset="0"/>
                <a:cs typeface="Aharoni" pitchFamily="2" charset="-79"/>
              </a:rPr>
              <a:t>.</a:t>
            </a:r>
          </a:p>
          <a:p>
            <a:pPr marL="342900" indent="-342900" algn="just">
              <a:buFontTx/>
              <a:buAutoNum type="arabicPeriod"/>
            </a:pPr>
            <a:endParaRPr lang="en-MY" sz="1200" b="1" dirty="0" smtClean="0">
              <a:solidFill>
                <a:prstClr val="black"/>
              </a:solidFill>
            </a:endParaRPr>
          </a:p>
          <a:p>
            <a:pPr marL="342900" indent="-342900" algn="just">
              <a:buFontTx/>
              <a:buAutoNum type="arabicPeriod"/>
            </a:pPr>
            <a:r>
              <a:rPr lang="en-MY" sz="1600" b="1" dirty="0" smtClean="0">
                <a:solidFill>
                  <a:prstClr val="black"/>
                </a:solidFill>
                <a:latin typeface="Arial Black" pitchFamily="34" charset="0"/>
              </a:rPr>
              <a:t>KESYUKURAN </a:t>
            </a:r>
            <a:r>
              <a:rPr lang="en-MY" sz="1600" b="1" dirty="0">
                <a:solidFill>
                  <a:prstClr val="black"/>
                </a:solidFill>
                <a:latin typeface="Arial Black" pitchFamily="34" charset="0"/>
              </a:rPr>
              <a:t>ITU DIIRINGI </a:t>
            </a:r>
            <a:r>
              <a:rPr lang="en-MY" sz="1600" b="1" dirty="0" smtClean="0">
                <a:solidFill>
                  <a:prstClr val="black"/>
                </a:solidFill>
                <a:latin typeface="Arial Black" pitchFamily="34" charset="0"/>
              </a:rPr>
              <a:t>DENGAN </a:t>
            </a:r>
            <a:r>
              <a:rPr lang="en-MY" sz="1600" b="1" dirty="0">
                <a:solidFill>
                  <a:prstClr val="black"/>
                </a:solidFill>
                <a:latin typeface="Arial Black" pitchFamily="34" charset="0"/>
              </a:rPr>
              <a:t>DOA AGAR DITERIMA SEGALA AMALAN DAN DIAMPUN SERTA DISEMPURNAKAN SEGALA KEKURANGAN DAN KECUAIAN</a:t>
            </a:r>
            <a:r>
              <a:rPr lang="en-MY" sz="1600" b="1" dirty="0" smtClean="0">
                <a:solidFill>
                  <a:prstClr val="black"/>
                </a:solidFill>
                <a:latin typeface="Arial Black" pitchFamily="34" charset="0"/>
              </a:rPr>
              <a:t>.</a:t>
            </a:r>
          </a:p>
          <a:p>
            <a:pPr marL="342900" indent="-342900" algn="just">
              <a:buFontTx/>
              <a:buAutoNum type="arabicPeriod"/>
            </a:pPr>
            <a:endParaRPr lang="en-MY" sz="1200" b="1" dirty="0" smtClean="0">
              <a:solidFill>
                <a:prstClr val="black"/>
              </a:solidFill>
            </a:endParaRPr>
          </a:p>
          <a:p>
            <a:pPr marL="342900" indent="-342900" algn="just">
              <a:buFontTx/>
              <a:buAutoNum type="arabicPeriod"/>
            </a:pPr>
            <a:r>
              <a:rPr lang="en-MY" sz="1600" b="1" dirty="0" smtClean="0">
                <a:solidFill>
                  <a:prstClr val="black"/>
                </a:solidFill>
                <a:latin typeface="Arial Black" pitchFamily="34" charset="0"/>
              </a:rPr>
              <a:t>MARILAH </a:t>
            </a:r>
            <a:r>
              <a:rPr lang="en-MY" sz="1600" b="1" dirty="0">
                <a:solidFill>
                  <a:prstClr val="black"/>
                </a:solidFill>
                <a:latin typeface="Arial Black" pitchFamily="34" charset="0"/>
              </a:rPr>
              <a:t>BERJANJI UNTUK TERUS ISTIQOMAH MENJADI UMMAH RABBANI, MEMATUHI  SYARA' DAN MELAKSANAKAN PERINTAH ALLAH PADA SETIAP MASA DAN DI MANA-MANA JUA</a:t>
            </a:r>
            <a:r>
              <a:rPr lang="en-MY" sz="1600" b="1" dirty="0" smtClean="0">
                <a:solidFill>
                  <a:prstClr val="black"/>
                </a:solidFill>
                <a:latin typeface="Arial Black" pitchFamily="34" charset="0"/>
              </a:rPr>
              <a:t>.</a:t>
            </a:r>
          </a:p>
          <a:p>
            <a:pPr marL="342900" indent="-342900" algn="just">
              <a:buFontTx/>
              <a:buAutoNum type="arabicPeriod"/>
            </a:pPr>
            <a:endParaRPr lang="en-MY" sz="1400" b="1" dirty="0" smtClean="0">
              <a:solidFill>
                <a:prstClr val="black"/>
              </a:solidFill>
            </a:endParaRPr>
          </a:p>
          <a:p>
            <a:pPr marL="342900" indent="-342900" algn="just">
              <a:buFontTx/>
              <a:buAutoNum type="arabicPeriod"/>
            </a:pPr>
            <a:r>
              <a:rPr lang="en-MY" sz="1600" b="1" dirty="0" smtClean="0">
                <a:solidFill>
                  <a:prstClr val="black"/>
                </a:solidFill>
                <a:latin typeface="Arial Black" pitchFamily="34" charset="0"/>
              </a:rPr>
              <a:t>BIARLAH AL-QURAN </a:t>
            </a:r>
            <a:r>
              <a:rPr lang="en-MY" sz="1600" b="1" dirty="0">
                <a:solidFill>
                  <a:prstClr val="black"/>
                </a:solidFill>
                <a:latin typeface="Arial Black" pitchFamily="34" charset="0"/>
              </a:rPr>
              <a:t>DAN MASJID  MENJADI SAKSI BAHAWA KITA AKAN TERUS MENDAMPINGI </a:t>
            </a:r>
            <a:r>
              <a:rPr lang="en-MY" sz="1600" b="1" dirty="0" smtClean="0">
                <a:solidFill>
                  <a:prstClr val="black"/>
                </a:solidFill>
                <a:latin typeface="Arial Black" pitchFamily="34" charset="0"/>
              </a:rPr>
              <a:t>AL-QURAN </a:t>
            </a:r>
            <a:r>
              <a:rPr lang="en-MY" sz="1600" b="1" dirty="0">
                <a:solidFill>
                  <a:prstClr val="black"/>
                </a:solidFill>
                <a:latin typeface="Arial Black" pitchFamily="34" charset="0"/>
              </a:rPr>
              <a:t>MEMBACA DAN </a:t>
            </a:r>
            <a:r>
              <a:rPr lang="en-MY" sz="1600" b="1" dirty="0" smtClean="0">
                <a:solidFill>
                  <a:prstClr val="black"/>
                </a:solidFill>
                <a:latin typeface="Arial Black" pitchFamily="34" charset="0"/>
              </a:rPr>
              <a:t>MENTADABBUR </a:t>
            </a:r>
            <a:r>
              <a:rPr lang="en-MY" sz="1600" b="1" dirty="0">
                <a:solidFill>
                  <a:prstClr val="black"/>
                </a:solidFill>
                <a:latin typeface="Arial Black" pitchFamily="34" charset="0"/>
              </a:rPr>
              <a:t>SERTA MENGIMARAHKAN </a:t>
            </a:r>
            <a:r>
              <a:rPr lang="en-MY" sz="1600" b="1" dirty="0" smtClean="0">
                <a:solidFill>
                  <a:prstClr val="black"/>
                </a:solidFill>
                <a:latin typeface="Arial Black" pitchFamily="34" charset="0"/>
              </a:rPr>
              <a:t>MASJID</a:t>
            </a:r>
            <a:r>
              <a:rPr lang="en-MY" b="1" dirty="0" smtClean="0">
                <a:solidFill>
                  <a:prstClr val="black"/>
                </a:solidFill>
              </a:rPr>
              <a:t>.</a:t>
            </a:r>
          </a:p>
          <a:p>
            <a:pPr marL="342900" indent="-342900" algn="just">
              <a:buFontTx/>
              <a:buAutoNum type="arabicPeriod"/>
            </a:pPr>
            <a:endParaRPr lang="en-MY" sz="1400" b="1" dirty="0" smtClean="0">
              <a:solidFill>
                <a:prstClr val="black"/>
              </a:solidFill>
            </a:endParaRPr>
          </a:p>
          <a:p>
            <a:pPr marL="342900" indent="-342900" algn="just">
              <a:buFontTx/>
              <a:buAutoNum type="arabicPeriod"/>
            </a:pPr>
            <a:r>
              <a:rPr lang="en-MY" sz="1600" b="1" dirty="0" smtClean="0">
                <a:solidFill>
                  <a:prstClr val="black"/>
                </a:solidFill>
                <a:latin typeface="Arial Black" pitchFamily="34" charset="0"/>
              </a:rPr>
              <a:t>BIARLAH </a:t>
            </a:r>
            <a:r>
              <a:rPr lang="en-MY" sz="1600" b="1" dirty="0">
                <a:solidFill>
                  <a:prstClr val="black"/>
                </a:solidFill>
                <a:latin typeface="Arial Black" pitchFamily="34" charset="0"/>
              </a:rPr>
              <a:t>TELAPAK TANGAN YANG MENGINFAQ DAN BERJABAT SALAM MENJADI SAKSI UNTUK KITA TERUS MENJADI BUDIMAN, PEMAAF DAN PENDAHULU </a:t>
            </a:r>
            <a:r>
              <a:rPr lang="en-MY" sz="1600" b="1" dirty="0" smtClean="0">
                <a:solidFill>
                  <a:prstClr val="black"/>
                </a:solidFill>
                <a:latin typeface="Arial Black" pitchFamily="34" charset="0"/>
              </a:rPr>
              <a:t>PERPADUAN, MENGHAPUSKAN </a:t>
            </a:r>
            <a:r>
              <a:rPr lang="en-MY" sz="1600" b="1" dirty="0">
                <a:solidFill>
                  <a:prstClr val="black"/>
                </a:solidFill>
                <a:latin typeface="Arial Black" pitchFamily="34" charset="0"/>
              </a:rPr>
              <a:t>APA JUA </a:t>
            </a:r>
            <a:r>
              <a:rPr lang="en-MY" sz="1600" b="1" dirty="0" smtClean="0">
                <a:solidFill>
                  <a:prstClr val="black"/>
                </a:solidFill>
                <a:latin typeface="Arial Black" pitchFamily="34" charset="0"/>
              </a:rPr>
              <a:t>YANG </a:t>
            </a:r>
            <a:r>
              <a:rPr lang="en-MY" sz="1600" b="1" dirty="0">
                <a:solidFill>
                  <a:prstClr val="black"/>
                </a:solidFill>
                <a:latin typeface="Arial Black" pitchFamily="34" charset="0"/>
              </a:rPr>
              <a:t>MENJADI RANJAU UKHUWWAH </a:t>
            </a:r>
            <a:r>
              <a:rPr lang="en-MY" b="1" dirty="0" smtClean="0">
                <a:solidFill>
                  <a:prstClr val="black"/>
                </a:solidFill>
              </a:rPr>
              <a:t>.</a:t>
            </a:r>
            <a:endParaRPr lang="en-MY" dirty="0">
              <a:solidFill>
                <a:prstClr val="black"/>
              </a:solidFill>
            </a:endParaRPr>
          </a:p>
        </p:txBody>
      </p:sp>
    </p:spTree>
    <p:extLst>
      <p:ext uri="{BB962C8B-B14F-4D97-AF65-F5344CB8AC3E}">
        <p14:creationId xmlns:p14="http://schemas.microsoft.com/office/powerpoint/2010/main" val="143794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3762" y="1639139"/>
            <a:ext cx="8914038" cy="1569660"/>
          </a:xfrm>
          <a:prstGeom prst="rect">
            <a:avLst/>
          </a:prstGeom>
          <a:solidFill>
            <a:schemeClr val="bg2">
              <a:alpha val="11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مُحَمَّدٍ خَيْرِ نَبِيٍّ أَرْسَلَه، وَعَلَى آلِهِ وَصَحْبِهِ وَالتَّابِعِينَ وَمَنْ سَارَ عَلَى نَهْجِه.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4001631"/>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00066" y="10898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73463"/>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4800" y="1773486"/>
            <a:ext cx="8458200" cy="1754326"/>
          </a:xfrm>
          <a:prstGeom prst="rect">
            <a:avLst/>
          </a:prstGeom>
          <a:solidFill>
            <a:schemeClr val="bg2">
              <a:alpha val="43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21540"/>
            <a:ext cx="9144000" cy="1569660"/>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endParaRPr lang="en-US" sz="3200" dirty="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2910" y="23087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Takbir</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9002" y="2174544"/>
            <a:ext cx="8872598" cy="2800767"/>
          </a:xfrm>
          <a:prstGeom prst="rect">
            <a:avLst/>
          </a:prstGeom>
          <a:solidFill>
            <a:schemeClr val="tx1">
              <a:alpha val="30000"/>
            </a:schemeClr>
          </a:solidFill>
        </p:spPr>
        <p:txBody>
          <a:bodyPr wrap="square">
            <a:spAutoFit/>
          </a:bodyPr>
          <a:lstStyle/>
          <a:p>
            <a:pPr algn="ctr" rtl="1"/>
            <a:r>
              <a:rPr lang="ar-SA" sz="8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a:t>
            </a:r>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 اللهُ أَكْبَرُ، </a:t>
            </a:r>
            <a:endParaRPr lang="en-US"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8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أكْبَرُ، وَلِلَّهِ الْحَمْدُ.</a:t>
            </a:r>
            <a:endParaRPr lang="ms-MY" sz="8800" dirty="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3602839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1789</Words>
  <Application>Microsoft Office PowerPoint</Application>
  <PresentationFormat>On-screen Show (4:3)</PresentationFormat>
  <Paragraphs>194</Paragraphs>
  <Slides>53</Slides>
  <Notes>1</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10</cp:revision>
  <dcterms:created xsi:type="dcterms:W3CDTF">2017-06-20T07:57:38Z</dcterms:created>
  <dcterms:modified xsi:type="dcterms:W3CDTF">2017-06-22T00:18:46Z</dcterms:modified>
</cp:coreProperties>
</file>